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506" r:id="rId2"/>
    <p:sldId id="305" r:id="rId3"/>
    <p:sldId id="272" r:id="rId4"/>
    <p:sldId id="648" r:id="rId5"/>
    <p:sldId id="637" r:id="rId6"/>
    <p:sldId id="638" r:id="rId7"/>
    <p:sldId id="636" r:id="rId8"/>
    <p:sldId id="639" r:id="rId9"/>
    <p:sldId id="640" r:id="rId10"/>
    <p:sldId id="641" r:id="rId11"/>
    <p:sldId id="311" r:id="rId12"/>
    <p:sldId id="649" r:id="rId13"/>
    <p:sldId id="558" r:id="rId14"/>
    <p:sldId id="318" r:id="rId15"/>
    <p:sldId id="315" r:id="rId16"/>
    <p:sldId id="642" r:id="rId17"/>
    <p:sldId id="633" r:id="rId18"/>
    <p:sldId id="644" r:id="rId19"/>
    <p:sldId id="645" r:id="rId20"/>
    <p:sldId id="647" r:id="rId21"/>
    <p:sldId id="646" r:id="rId22"/>
    <p:sldId id="271" r:id="rId23"/>
    <p:sldId id="50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9" autoAdjust="0"/>
    <p:restoredTop sz="60608" autoAdjust="0"/>
  </p:normalViewPr>
  <p:slideViewPr>
    <p:cSldViewPr snapToGrid="0">
      <p:cViewPr varScale="1">
        <p:scale>
          <a:sx n="173" d="100"/>
          <a:sy n="173" d="100"/>
        </p:scale>
        <p:origin x="4168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e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295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094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9177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You have a grace period of 6 hours until 6am CT Monday morning to submit assignments.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663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980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236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3782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5926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84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108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was going through the first week's material, by the way (and thanks for sharing the textbook offer!), and I found in Lab 1 there could be a step between 3 &amp; 4 to get the pip installer: </a:t>
            </a:r>
          </a:p>
          <a:p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 install python-pip</a:t>
            </a:r>
          </a:p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497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This was kind of “hippy-</a:t>
            </a:r>
            <a:r>
              <a:rPr lang="en-US" sz="1200" dirty="0" err="1"/>
              <a:t>ish</a:t>
            </a:r>
            <a:r>
              <a:rPr lang="en-US" sz="1200" dirty="0"/>
              <a:t>” and egalitarian in its day… quite controversial in its day</a:t>
            </a:r>
          </a:p>
          <a:p>
            <a:r>
              <a:rPr lang="en-US" sz="1200" dirty="0"/>
              <a:t>“Everyone is a team member and is responsible for the work getting done”… we don’t need no titles or positions… self-organizing… we will make our own commitments… transparency (let’s share the information)… flexible/organic teams, organic architecture (minimal documentation/standards)… no contracts (let’s talk it over)</a:t>
            </a:r>
          </a:p>
          <a:p>
            <a:endParaRPr lang="en-US" sz="1200" dirty="0"/>
          </a:p>
          <a:p>
            <a:r>
              <a:rPr lang="en-US" sz="1200" dirty="0"/>
              <a:t>The flip side: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actively and voluntarily play important roles on our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rules (rituals) that we do have… we WILL follow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create, demo, and release working software/products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utilize practical processes, tools, documentation, and planning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When we make commitments, we will live up to those commitments… as a team (“No winners on a losing team, and no losers on a winning team”)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be responsive and continuously improve (Retrospectives)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We will be transparent with how WE work and share our information</a:t>
            </a:r>
          </a:p>
          <a:p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49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69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2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69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83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Eric’s Biases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Agile over Iterative OVER Waterfall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Our textbook is very Waterfall-</a:t>
            </a:r>
            <a:r>
              <a:rPr lang="en-US" dirty="0" err="1"/>
              <a:t>ish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Initially I thought these differences would be a challenge; however, after talking with Safwan we agreed that you a graduated students should be presented with alternate ideas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/>
              <a:t>Ubuntu Linux</a:t>
            </a:r>
          </a:p>
          <a:p>
            <a:r>
              <a:rPr lang="en-US" dirty="0"/>
              <a:t>Python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78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873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68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wisu.edu/academics/comsci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ewisu.smartcatalogiq.com/en/Undergrad-2019-2020/Undergraduate-Catalog/College-of-Aviation-Science-and-Technology/Computer-Science/Computer-Science-Bachelor-of-Science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Discussion &amp; Lecture Session</a:t>
            </a:r>
            <a:br>
              <a:rPr lang="en-US" sz="3600" dirty="0"/>
            </a:br>
            <a:r>
              <a:rPr lang="en-US" sz="3600" dirty="0"/>
              <a:t>Sound &amp; Recording Check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219"/>
            <a:ext cx="10718950" cy="4839358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Remote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Log into Join.me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Announce yourself and provide your name on the phone and/or in the chat session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Screen Sharing utilize your computer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For conference call audio utilize your computer speakers and microphone OR dial into the session with your mobile phone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Onsite participants: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Sit in a good spot near the “speaker phone” if possible</a:t>
            </a:r>
          </a:p>
          <a:p>
            <a:pPr>
              <a:spcBef>
                <a:spcPts val="1800"/>
              </a:spcBef>
            </a:pPr>
            <a:r>
              <a:rPr lang="en-US" sz="2000" dirty="0"/>
              <a:t>Optionally sign into Join.me… but make sure that your microphone and speakers are muted/off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000" dirty="0"/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Test recording by starting recording and then stop recording after a few seconds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Check recording sound when video is released by Join.me</a:t>
            </a:r>
          </a:p>
        </p:txBody>
      </p:sp>
    </p:spTree>
    <p:extLst>
      <p:ext uri="{BB962C8B-B14F-4D97-AF65-F5344CB8AC3E}">
        <p14:creationId xmlns:p14="http://schemas.microsoft.com/office/powerpoint/2010/main" val="725236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Windows 10 (moving to MacOS), Chrome browser, and Visual Studio Code text 	editor… looks like I will be learning some Ubuntu Linux over the next few weeks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</a:t>
            </a:r>
            <a:r>
              <a:rPr lang="en-US" sz="2000" b="1" dirty="0" err="1"/>
              <a:t>Quetico</a:t>
            </a:r>
            <a:r>
              <a:rPr lang="en-US" sz="2000" b="1" dirty="0"/>
              <a:t>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software development Architecture and Design processes and techniques together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find a little enjoyment and fun along the way*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application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1187172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pPr>
              <a:spcBef>
                <a:spcPts val="300"/>
              </a:spcBef>
            </a:pPr>
            <a:r>
              <a:rPr lang="en-US" sz="4800" dirty="0"/>
              <a:t>Pre-work &amp; Syllabus Discussion</a:t>
            </a:r>
          </a:p>
        </p:txBody>
      </p:sp>
    </p:spTree>
    <p:extLst>
      <p:ext uri="{BB962C8B-B14F-4D97-AF65-F5344CB8AC3E}">
        <p14:creationId xmlns:p14="http://schemas.microsoft.com/office/powerpoint/2010/main" val="258961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pPr>
              <a:spcBef>
                <a:spcPts val="300"/>
              </a:spcBef>
            </a:pPr>
            <a:r>
              <a:rPr lang="en-US" sz="4800" dirty="0"/>
              <a:t>Course Schedule</a:t>
            </a:r>
          </a:p>
        </p:txBody>
      </p:sp>
    </p:spTree>
    <p:extLst>
      <p:ext uri="{BB962C8B-B14F-4D97-AF65-F5344CB8AC3E}">
        <p14:creationId xmlns:p14="http://schemas.microsoft.com/office/powerpoint/2010/main" val="2606732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Process &amp; Roles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6" y="612354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 err="1">
                <a:hlinkClick r:id="rId3" tooltip="User:Dr ian mitchell (page does not exist)"/>
              </a:rPr>
              <a:t>Dr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ian</a:t>
            </a:r>
            <a:r>
              <a:rPr lang="en-US" dirty="0">
                <a:hlinkClick r:id="rId3" tooltip="User:Dr ian mitchell (page does not exist)"/>
              </a:rPr>
              <a:t> </a:t>
            </a:r>
            <a:r>
              <a:rPr lang="en-US" dirty="0" err="1">
                <a:hlinkClick r:id="rId3" tooltip="User:Dr ian mitchell (page does not exist)"/>
              </a:rPr>
              <a:t>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7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dirty="0"/>
              <a:t>All sprint 1 / week 1 activities &amp; assignments are due Sunday night*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dirty="0"/>
              <a:t>Sprint 2 content and pre-work assignments will be made available by Monday morning</a:t>
            </a:r>
          </a:p>
        </p:txBody>
      </p:sp>
    </p:spTree>
    <p:extLst>
      <p:ext uri="{BB962C8B-B14F-4D97-AF65-F5344CB8AC3E}">
        <p14:creationId xmlns:p14="http://schemas.microsoft.com/office/powerpoint/2010/main" val="3934992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951" y="3025490"/>
            <a:ext cx="10013049" cy="807019"/>
          </a:xfrm>
        </p:spPr>
        <p:txBody>
          <a:bodyPr anchor="ctr">
            <a:noAutofit/>
          </a:bodyPr>
          <a:lstStyle/>
          <a:p>
            <a:r>
              <a:rPr lang="en-US" sz="4800" dirty="0"/>
              <a:t>Wrap-up and </a:t>
            </a:r>
            <a:br>
              <a:rPr lang="en-US" sz="4800" dirty="0"/>
            </a:br>
            <a:r>
              <a:rPr lang="en-US" sz="4800" dirty="0"/>
              <a:t>Final Questions/Comments</a:t>
            </a:r>
          </a:p>
        </p:txBody>
      </p:sp>
    </p:spTree>
    <p:extLst>
      <p:ext uri="{BB962C8B-B14F-4D97-AF65-F5344CB8AC3E}">
        <p14:creationId xmlns:p14="http://schemas.microsoft.com/office/powerpoint/2010/main" val="1650477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Break &amp; End of First Recording</a:t>
            </a:r>
          </a:p>
        </p:txBody>
      </p:sp>
    </p:spTree>
    <p:extLst>
      <p:ext uri="{BB962C8B-B14F-4D97-AF65-F5344CB8AC3E}">
        <p14:creationId xmlns:p14="http://schemas.microsoft.com/office/powerpoint/2010/main" val="3073030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DB*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DB1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on Lab 1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167467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DB*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Start Recording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DB*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Answer Blackboard Questions Plus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600" dirty="0"/>
              <a:t>What development processes have you worked in (Waterfall, Iterative, Agile)? Pros/Cons in your experience?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600" dirty="0"/>
              <a:t>How much experience do you have with Linux and Python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ask (easy) follow-up questions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Past the link to the DB* video in the DB* response area and receive full credit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4694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DB1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Start Recording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Consider: Metaphors, Analogies, and Models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DB1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participate in DB1 Discussion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ask (easy) follow-up questions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Past the link to the DB1 video in your the DB1 response area and receive full credit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BE354BE2-C122-4D10-8D04-4B02E7D412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81" y="216916"/>
            <a:ext cx="7090352" cy="3670300"/>
          </a:xfrm>
          <a:prstGeom prst="rect">
            <a:avLst/>
          </a:prstGeom>
        </p:spPr>
      </p:pic>
      <p:pic>
        <p:nvPicPr>
          <p:cNvPr id="2050" name="Picture 2" descr="Image result for quote all models are wrong">
            <a:extLst>
              <a:ext uri="{FF2B5EF4-FFF2-40B4-BE49-F238E27FC236}">
                <a16:creationId xmlns:a16="http://schemas.microsoft.com/office/drawing/2014/main" id="{3036E906-DF3D-40EA-91E6-FAEA3FF2A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9730" y="2981732"/>
            <a:ext cx="7691439" cy="3622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256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Software Engineering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spcBef>
                <a:spcPts val="300"/>
              </a:spcBef>
              <a:buNone/>
            </a:pPr>
            <a:r>
              <a:rPr lang="en-US" sz="1800" dirty="0"/>
              <a:t>Agenda for Wednesday, January 15</a:t>
            </a:r>
            <a:r>
              <a:rPr lang="en-US" sz="1800" baseline="30000" dirty="0"/>
              <a:t>th</a:t>
            </a:r>
            <a:r>
              <a:rPr lang="en-US" sz="1800" dirty="0"/>
              <a:t> at 2pm CT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800" dirty="0"/>
              <a:t>Welcome &amp; Announcements!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800" dirty="0"/>
              <a:t>Friendly Conversation Topic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800" dirty="0"/>
              <a:t>Course Overview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800" dirty="0"/>
              <a:t>Introductions*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800" dirty="0"/>
              <a:t>Pre-work &amp; Syllabus Discussion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800" dirty="0"/>
              <a:t>Course Schedule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800" dirty="0"/>
              <a:t>Sprint Planning 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800" dirty="0"/>
              <a:t>Assignment</a:t>
            </a:r>
          </a:p>
          <a:p>
            <a:pPr marL="457200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800" dirty="0"/>
              <a:t>Lab starting no later than 3:15pm</a:t>
            </a:r>
          </a:p>
          <a:p>
            <a:pPr marL="0" indent="0">
              <a:spcBef>
                <a:spcPts val="300"/>
              </a:spcBef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DB1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Start Recording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Consider: Metaphors, Analogies, and Models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DB1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participate in DB1 Discussion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Actively ask (easy) follow-up questions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Past the link to the DB1 video in your the DB1 response area and receive full credit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73141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Work on Lab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Start Recording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Record only as needed and is valuable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427647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 &amp; Recordings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Today’s “Friendly Conversation” topic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30752"/>
            <a:ext cx="10515601" cy="4646211"/>
          </a:xfrm>
        </p:spPr>
        <p:txBody>
          <a:bodyPr anchor="ctr"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3600" dirty="0"/>
              <a:t>Agile Manifesto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“We are uncovering better ways of developing software by doing it and helping others do it. Through this work we have come to value: </a:t>
            </a:r>
          </a:p>
          <a:p>
            <a:pPr lvl="1"/>
            <a:r>
              <a:rPr lang="en-US" sz="2000" dirty="0"/>
              <a:t>Individuals and interactions over processes and tools </a:t>
            </a:r>
          </a:p>
          <a:p>
            <a:pPr lvl="1"/>
            <a:r>
              <a:rPr lang="en-US" sz="2000" dirty="0"/>
              <a:t>Working software over comprehensive documentation </a:t>
            </a:r>
          </a:p>
          <a:p>
            <a:pPr lvl="1"/>
            <a:r>
              <a:rPr lang="en-US" sz="2000" dirty="0"/>
              <a:t>Customer collaboration over contract negotiation </a:t>
            </a:r>
          </a:p>
          <a:p>
            <a:pPr lvl="1"/>
            <a:r>
              <a:rPr lang="en-US" sz="2000" dirty="0"/>
              <a:t>Responding to change over following a plan 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That is, while there is value in the items on the right, we value the items on the left more.”</a:t>
            </a:r>
          </a:p>
        </p:txBody>
      </p:sp>
    </p:spTree>
    <p:extLst>
      <p:ext uri="{BB962C8B-B14F-4D97-AF65-F5344CB8AC3E}">
        <p14:creationId xmlns:p14="http://schemas.microsoft.com/office/powerpoint/2010/main" val="1255604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Welcome!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1898"/>
            <a:ext cx="10718950" cy="5030679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This is: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Software Engineering (cpsc-44000)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WF 2-4:30pm CS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And I am: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Eric Pogue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Welcome to those who: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Were able to attend in person… Thank you!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Remote participants… Welcome!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sz="2000" dirty="0"/>
              <a:t>Will be watching the session recording later 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b="1" dirty="0"/>
          </a:p>
          <a:p>
            <a:pPr marL="0" indent="0">
              <a:spcBef>
                <a:spcPts val="600"/>
              </a:spcBef>
              <a:buNone/>
            </a:pPr>
            <a:endParaRPr lang="en-US" sz="2000" b="1" dirty="0"/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Review Announcements that were made via Blackboard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19417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pPr>
              <a:spcBef>
                <a:spcPts val="300"/>
              </a:spcBef>
            </a:pPr>
            <a:r>
              <a:rPr lang="en-US" sz="4800" dirty="0"/>
              <a:t>Friendly Conversation Topic</a:t>
            </a:r>
          </a:p>
        </p:txBody>
      </p:sp>
    </p:spTree>
    <p:extLst>
      <p:ext uri="{BB962C8B-B14F-4D97-AF65-F5344CB8AC3E}">
        <p14:creationId xmlns:p14="http://schemas.microsoft.com/office/powerpoint/2010/main" val="1400064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0075" y="833369"/>
            <a:ext cx="5476002" cy="1463781"/>
          </a:xfrm>
          <a:noFill/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800" dirty="0"/>
              <a:t>Today’s Friendly Conversation topic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DA2849-5AD7-4C4F-A3AD-36172F8468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03" r="-3" b="5267"/>
          <a:stretch/>
        </p:blipFill>
        <p:spPr>
          <a:xfrm>
            <a:off x="20" y="10"/>
            <a:ext cx="610563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82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0075" y="833369"/>
            <a:ext cx="5476002" cy="1463781"/>
          </a:xfrm>
          <a:noFill/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800" dirty="0"/>
              <a:t>Today’s Friendly Conversation topic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3FED25-F0F6-8D46-9B52-CD4CAC3AE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970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57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Software Engineering (cpsc-44000)</a:t>
            </a:r>
          </a:p>
          <a:p>
            <a:pPr marL="0" indent="0">
              <a:buNone/>
            </a:pPr>
            <a:r>
              <a:rPr lang="en-US" sz="2000" dirty="0"/>
              <a:t>Part of our Lewis University Computer Science program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Computer Science (BS) </a:t>
            </a:r>
            <a:r>
              <a:rPr lang="en-US" sz="2000" dirty="0">
                <a:hlinkClick r:id="rId4"/>
              </a:rPr>
              <a:t>[link]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Your feedback is greatly appreciated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46474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Introductions*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 a couple years ago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in the Architecture field with my oldest 	son</a:t>
            </a:r>
          </a:p>
        </p:txBody>
      </p:sp>
    </p:spTree>
    <p:extLst>
      <p:ext uri="{BB962C8B-B14F-4D97-AF65-F5344CB8AC3E}">
        <p14:creationId xmlns:p14="http://schemas.microsoft.com/office/powerpoint/2010/main" val="1790343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80654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1729</TotalTime>
  <Words>1351</Words>
  <Application>Microsoft Macintosh PowerPoint</Application>
  <PresentationFormat>Widescreen</PresentationFormat>
  <Paragraphs>188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Discussion &amp; Lecture Session Sound &amp; Recording Check</vt:lpstr>
      <vt:lpstr>Software Engineering Discussion, Lecture, &amp; Lab Eric Pogue</vt:lpstr>
      <vt:lpstr>Welcome!</vt:lpstr>
      <vt:lpstr>Friendly Conversation Topic</vt:lpstr>
      <vt:lpstr>Today’s Friendly Conversation topic</vt:lpstr>
      <vt:lpstr>Today’s Friendly Conversation topic</vt:lpstr>
      <vt:lpstr>Course Overview</vt:lpstr>
      <vt:lpstr>Introductions*</vt:lpstr>
      <vt:lpstr>PowerPoint Presentation</vt:lpstr>
      <vt:lpstr>Welcome &amp; Introductions</vt:lpstr>
      <vt:lpstr>Pre-work &amp; Syllabus Discussion</vt:lpstr>
      <vt:lpstr>Course Schedule</vt:lpstr>
      <vt:lpstr>Scrum Process &amp; Roles – Sprint Planning</vt:lpstr>
      <vt:lpstr>Assignment for Next Class</vt:lpstr>
      <vt:lpstr>Wrap-up and  Final Questions/Comments</vt:lpstr>
      <vt:lpstr>Break &amp; End of First Recording</vt:lpstr>
      <vt:lpstr>Lab</vt:lpstr>
      <vt:lpstr>DB* Instructions</vt:lpstr>
      <vt:lpstr>DB1 Instructions</vt:lpstr>
      <vt:lpstr>DB1 Instructions</vt:lpstr>
      <vt:lpstr>Work on Lab 1</vt:lpstr>
      <vt:lpstr>End of Session &amp; Recordings</vt:lpstr>
      <vt:lpstr>Today’s “Friendly Conversation” topic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45</cp:revision>
  <dcterms:created xsi:type="dcterms:W3CDTF">2019-01-14T15:53:15Z</dcterms:created>
  <dcterms:modified xsi:type="dcterms:W3CDTF">2020-01-14T15:03:15Z</dcterms:modified>
</cp:coreProperties>
</file>